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319" r:id="rId2"/>
    <p:sldId id="320" r:id="rId3"/>
    <p:sldId id="317" r:id="rId4"/>
    <p:sldId id="318" r:id="rId5"/>
    <p:sldId id="284" r:id="rId6"/>
    <p:sldId id="285" r:id="rId7"/>
    <p:sldId id="313" r:id="rId8"/>
    <p:sldId id="283" r:id="rId9"/>
    <p:sldId id="256" r:id="rId10"/>
    <p:sldId id="269" r:id="rId11"/>
    <p:sldId id="276" r:id="rId12"/>
    <p:sldId id="266" r:id="rId13"/>
    <p:sldId id="271" r:id="rId14"/>
    <p:sldId id="289" r:id="rId15"/>
    <p:sldId id="294" r:id="rId16"/>
    <p:sldId id="293" r:id="rId17"/>
    <p:sldId id="287" r:id="rId18"/>
    <p:sldId id="32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F38B6-72A5-4DF9-96DA-4954A50FC078}" type="datetimeFigureOut">
              <a:rPr lang="en-US" smtClean="0"/>
              <a:t>27-Feb-20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BBC79-4056-4D48-AA35-63CCD4D31857}" type="slidenum">
              <a:rPr lang="en-US" smtClean="0"/>
              <a:t>‹#›</a:t>
            </a:fld>
            <a:endParaRPr lang="en-US"/>
          </a:p>
        </p:txBody>
      </p:sp>
    </p:spTree>
    <p:extLst>
      <p:ext uri="{BB962C8B-B14F-4D97-AF65-F5344CB8AC3E}">
        <p14:creationId xmlns:p14="http://schemas.microsoft.com/office/powerpoint/2010/main" val="401088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27-Feb-20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27-Feb-20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27-Feb-20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27-Feb-20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27-Feb-20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27-Feb-20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27-Feb-20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27-Feb-20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27-Feb-20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27-Feb-20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27-Feb-20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27-Feb-20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DFA0AD-BD01-4DC8-BAB5-EE3DE3F72580}"/>
              </a:ext>
            </a:extLst>
          </p:cNvPr>
          <p:cNvSpPr/>
          <p:nvPr/>
        </p:nvSpPr>
        <p:spPr>
          <a:xfrm>
            <a:off x="703384" y="1058201"/>
            <a:ext cx="10156873" cy="3418885"/>
          </a:xfrm>
          <a:prstGeom prst="rect">
            <a:avLst/>
          </a:prstGeom>
        </p:spPr>
        <p:txBody>
          <a:bodyPr wrap="square">
            <a:spAutoFit/>
          </a:bodyPr>
          <a:lstStyle/>
          <a:p>
            <a:pPr algn="ctr">
              <a:lnSpc>
                <a:spcPct val="107000"/>
              </a:lnSpc>
              <a:spcAft>
                <a:spcPts val="800"/>
              </a:spcAft>
            </a:pPr>
            <a:r>
              <a:rPr lang="en-IN" sz="4800" b="1" dirty="0">
                <a:latin typeface="Times New Roman" panose="02020603050405020304" pitchFamily="18" charset="0"/>
                <a:ea typeface="Times New Roman" panose="02020603050405020304" pitchFamily="18" charset="0"/>
                <a:cs typeface="Times New Roman" panose="02020603050405020304" pitchFamily="18" charset="0"/>
              </a:rPr>
              <a:t>The solution to road accidents by drowsiness and sleeping of the rider</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Dr . Rohtash Dhiman</a:t>
            </a:r>
            <a:r>
              <a:rPr lang="en-IN" sz="28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Chirag</a:t>
            </a:r>
            <a:r>
              <a:rPr lang="en-IN" sz="2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Ramkumar</a:t>
            </a:r>
            <a:r>
              <a:rPr lang="en-IN" sz="28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Shubham Sharma</a:t>
            </a:r>
            <a:r>
              <a:rPr lang="en-IN" sz="2800" baseline="30000" dirty="0">
                <a:latin typeface="Times New Roman" panose="02020603050405020304" pitchFamily="18" charset="0"/>
                <a:ea typeface="Times New Roman" panose="02020603050405020304" pitchFamily="18" charset="0"/>
                <a:cs typeface="Times New Roman" panose="02020603050405020304" pitchFamily="18" charset="0"/>
              </a:rPr>
              <a:t>3</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i="1" baseline="30000" dirty="0">
                <a:latin typeface="Times New Roman" panose="02020603050405020304" pitchFamily="18" charset="0"/>
                <a:ea typeface="Times New Roman" panose="02020603050405020304" pitchFamily="18" charset="0"/>
                <a:cs typeface="Times New Roman" panose="02020603050405020304" pitchFamily="18" charset="0"/>
              </a:rPr>
              <a:t>1 </a:t>
            </a:r>
            <a:r>
              <a:rPr lang="en-IN" i="1" dirty="0">
                <a:latin typeface="Times New Roman" panose="02020603050405020304" pitchFamily="18" charset="0"/>
                <a:ea typeface="Times New Roman" panose="02020603050405020304" pitchFamily="18" charset="0"/>
                <a:cs typeface="Times New Roman" panose="02020603050405020304" pitchFamily="18" charset="0"/>
              </a:rPr>
              <a:t>Assistant Professor, Department of Electrical Engineering, DCRUST Murthal, Sonipat, Haryana, India</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i="1" baseline="30000" dirty="0">
                <a:latin typeface="Times New Roman" panose="02020603050405020304" pitchFamily="18" charset="0"/>
                <a:ea typeface="Times New Roman" panose="02020603050405020304" pitchFamily="18" charset="0"/>
                <a:cs typeface="Times New Roman" panose="02020603050405020304" pitchFamily="18" charset="0"/>
              </a:rPr>
              <a:t>2 </a:t>
            </a:r>
            <a:r>
              <a:rPr lang="en-IN" i="1" dirty="0">
                <a:latin typeface="Times New Roman" panose="02020603050405020304" pitchFamily="18" charset="0"/>
                <a:ea typeface="Times New Roman" panose="02020603050405020304" pitchFamily="18" charset="0"/>
                <a:cs typeface="Times New Roman" panose="02020603050405020304" pitchFamily="18" charset="0"/>
              </a:rPr>
              <a:t>B.Tech, 3</a:t>
            </a:r>
            <a:r>
              <a:rPr lang="en-IN" i="1" baseline="30000" dirty="0">
                <a:latin typeface="Times New Roman" panose="02020603050405020304" pitchFamily="18" charset="0"/>
                <a:ea typeface="Times New Roman" panose="02020603050405020304" pitchFamily="18" charset="0"/>
                <a:cs typeface="Times New Roman" panose="02020603050405020304" pitchFamily="18" charset="0"/>
              </a:rPr>
              <a:t>rd</a:t>
            </a:r>
            <a:r>
              <a:rPr lang="en-IN" i="1" dirty="0">
                <a:latin typeface="Times New Roman" panose="02020603050405020304" pitchFamily="18" charset="0"/>
                <a:ea typeface="Times New Roman" panose="02020603050405020304" pitchFamily="18" charset="0"/>
                <a:cs typeface="Times New Roman" panose="02020603050405020304" pitchFamily="18" charset="0"/>
              </a:rPr>
              <a:t> year, Department of Electrical Engineering, DCRUST Murthal, , Sonipat, Haryana, India</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i="1"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IN" i="1" dirty="0">
                <a:latin typeface="Times New Roman" panose="02020603050405020304" pitchFamily="18" charset="0"/>
                <a:ea typeface="Times New Roman" panose="02020603050405020304" pitchFamily="18" charset="0"/>
                <a:cs typeface="Times New Roman" panose="02020603050405020304" pitchFamily="18" charset="0"/>
              </a:rPr>
              <a:t> B.Tech, 3</a:t>
            </a:r>
            <a:r>
              <a:rPr lang="en-IN" i="1" baseline="30000" dirty="0">
                <a:latin typeface="Times New Roman" panose="02020603050405020304" pitchFamily="18" charset="0"/>
                <a:ea typeface="Times New Roman" panose="02020603050405020304" pitchFamily="18" charset="0"/>
                <a:cs typeface="Times New Roman" panose="02020603050405020304" pitchFamily="18" charset="0"/>
              </a:rPr>
              <a:t>rd</a:t>
            </a:r>
            <a:r>
              <a:rPr lang="en-IN" i="1" dirty="0">
                <a:latin typeface="Times New Roman" panose="02020603050405020304" pitchFamily="18" charset="0"/>
                <a:ea typeface="Times New Roman" panose="02020603050405020304" pitchFamily="18" charset="0"/>
                <a:cs typeface="Times New Roman" panose="02020603050405020304" pitchFamily="18" charset="0"/>
              </a:rPr>
              <a:t> year, Department of Chemical Engineering, DCRUST Murthal, , Sonipat, Haryana, India</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0412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1695" b="100000" l="3096" r="98923">
                        <a14:foregroundMark x1="13728" y1="7990" x2="13728" y2="7990"/>
                      </a14:backgroundRemoval>
                    </a14:imgEffect>
                  </a14:imgLayer>
                </a14:imgProps>
              </a:ext>
            </a:extLst>
          </a:blip>
          <a:stretch>
            <a:fillRect/>
          </a:stretch>
        </p:blipFill>
        <p:spPr>
          <a:xfrm>
            <a:off x="0" y="614290"/>
            <a:ext cx="5508960" cy="3062181"/>
          </a:xfrm>
          <a:prstGeom prst="rect">
            <a:avLst/>
          </a:prstGeom>
        </p:spPr>
      </p:pic>
      <p:pic>
        <p:nvPicPr>
          <p:cNvPr id="5" name="Picture 4">
            <a:extLst>
              <a:ext uri="{FF2B5EF4-FFF2-40B4-BE49-F238E27FC236}">
                <a16:creationId xmlns:a16="http://schemas.microsoft.com/office/drawing/2014/main" id="{DE291F6B-AEAB-43C7-B418-A28E3D3C93AB}"/>
              </a:ext>
            </a:extLst>
          </p:cNvPr>
          <p:cNvPicPr>
            <a:picLocks noChangeAspect="1"/>
          </p:cNvPicPr>
          <p:nvPr/>
        </p:nvPicPr>
        <p:blipFill>
          <a:blip r:embed="rId4"/>
          <a:stretch>
            <a:fillRect/>
          </a:stretch>
        </p:blipFill>
        <p:spPr>
          <a:xfrm>
            <a:off x="5508960" y="1661887"/>
            <a:ext cx="3048911" cy="3672114"/>
          </a:xfrm>
          <a:prstGeom prst="rect">
            <a:avLst/>
          </a:prstGeom>
        </p:spPr>
      </p:pic>
      <p:pic>
        <p:nvPicPr>
          <p:cNvPr id="7" name="Picture 6">
            <a:extLst>
              <a:ext uri="{FF2B5EF4-FFF2-40B4-BE49-F238E27FC236}">
                <a16:creationId xmlns:a16="http://schemas.microsoft.com/office/drawing/2014/main" id="{D9942D1A-C57B-430B-A214-C4D185B200C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91019" l="0" r="100000"/>
                    </a14:imgEffect>
                  </a14:imgLayer>
                </a14:imgProps>
              </a:ext>
            </a:extLst>
          </a:blip>
          <a:srcRect b="7301"/>
          <a:stretch/>
        </p:blipFill>
        <p:spPr>
          <a:xfrm>
            <a:off x="9231993" y="2510972"/>
            <a:ext cx="1973865" cy="28230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1938" y="3283506"/>
            <a:ext cx="10529742" cy="1323439"/>
          </a:xfrm>
          <a:prstGeom prst="rect">
            <a:avLst/>
          </a:prstGeom>
          <a:noFill/>
        </p:spPr>
        <p:txBody>
          <a:bodyPr wrap="none" rtlCol="0">
            <a:spAutoFit/>
          </a:bodyPr>
          <a:lstStyle/>
          <a:p>
            <a:r>
              <a:rPr lang="en-US" sz="8000" dirty="0"/>
              <a:t>SLEEP DETECTION SYSTEM </a:t>
            </a:r>
            <a:endParaRPr lang="en-US" dirty="0"/>
          </a:p>
        </p:txBody>
      </p:sp>
      <p:sp>
        <p:nvSpPr>
          <p:cNvPr id="4" name="TextBox 3"/>
          <p:cNvSpPr txBox="1"/>
          <p:nvPr/>
        </p:nvSpPr>
        <p:spPr>
          <a:xfrm>
            <a:off x="359764" y="1666281"/>
            <a:ext cx="7478329" cy="584775"/>
          </a:xfrm>
          <a:prstGeom prst="rect">
            <a:avLst/>
          </a:prstGeom>
          <a:noFill/>
        </p:spPr>
        <p:txBody>
          <a:bodyPr wrap="square" rtlCol="0">
            <a:spAutoFit/>
          </a:bodyPr>
          <a:lstStyle/>
          <a:p>
            <a:r>
              <a:rPr lang="en-US" sz="3200" b="1" dirty="0">
                <a:latin typeface="MV Boli" panose="02000500030200090000" pitchFamily="2" charset="0"/>
                <a:cs typeface="MV Boli" panose="02000500030200090000" pitchFamily="2" charset="0"/>
              </a:rPr>
              <a:t>The proposed helmet is equipped with</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4902" b="96895" l="9804" r="89706">
                        <a14:foregroundMark x1="15850" y1="82190" x2="15850" y2="82190"/>
                        <a14:foregroundMark x1="23366" y1="68791" x2="23366" y2="68791"/>
                        <a14:foregroundMark x1="13889" y1="88562" x2="13889" y2="88562"/>
                      </a14:backgroundRemoval>
                    </a14:imgEffect>
                  </a14:imgLayer>
                </a14:imgProps>
              </a:ext>
            </a:extLst>
          </a:blip>
          <a:stretch>
            <a:fillRect/>
          </a:stretch>
        </p:blipFill>
        <p:spPr>
          <a:xfrm>
            <a:off x="8912589" y="303893"/>
            <a:ext cx="2769091" cy="27690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42"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1239" b="94336" l="9945" r="89687"/>
                    </a14:imgEffect>
                  </a14:imgLayer>
                </a14:imgProps>
              </a:ext>
            </a:extLst>
          </a:blip>
          <a:stretch>
            <a:fillRect/>
          </a:stretch>
        </p:blipFill>
        <p:spPr>
          <a:xfrm>
            <a:off x="-156062" y="3368527"/>
            <a:ext cx="3050571" cy="3174166"/>
          </a:xfrm>
          <a:prstGeom prst="rect">
            <a:avLst/>
          </a:prstGeom>
        </p:spPr>
      </p:pic>
      <p:sp>
        <p:nvSpPr>
          <p:cNvPr id="3" name="TextBox 2"/>
          <p:cNvSpPr txBox="1"/>
          <p:nvPr/>
        </p:nvSpPr>
        <p:spPr>
          <a:xfrm>
            <a:off x="1073426" y="340202"/>
            <a:ext cx="10100821" cy="2123658"/>
          </a:xfrm>
          <a:prstGeom prst="rect">
            <a:avLst/>
          </a:prstGeom>
          <a:noFill/>
        </p:spPr>
        <p:txBody>
          <a:bodyPr wrap="square" rtlCol="0">
            <a:spAutoFit/>
          </a:bodyPr>
          <a:lstStyle/>
          <a:p>
            <a:r>
              <a:rPr lang="en-US" sz="4400" dirty="0"/>
              <a:t>After sleep detection the helmet will try to wake the rider .</a:t>
            </a:r>
          </a:p>
          <a:p>
            <a:endParaRPr lang="en-US" sz="4400" dirty="0"/>
          </a:p>
        </p:txBody>
      </p:sp>
      <p:grpSp>
        <p:nvGrpSpPr>
          <p:cNvPr id="8" name="Group 7"/>
          <p:cNvGrpSpPr/>
          <p:nvPr/>
        </p:nvGrpSpPr>
        <p:grpSpPr>
          <a:xfrm>
            <a:off x="8058982" y="2749345"/>
            <a:ext cx="3401724" cy="3793348"/>
            <a:chOff x="8058982" y="2749345"/>
            <a:chExt cx="3401724" cy="3793348"/>
          </a:xfrm>
        </p:grpSpPr>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900" b="95700" l="0" r="96300"/>
                      </a14:imgEffect>
                    </a14:imgLayer>
                  </a14:imgProps>
                </a:ext>
              </a:extLst>
            </a:blip>
            <a:stretch>
              <a:fillRect/>
            </a:stretch>
          </p:blipFill>
          <p:spPr>
            <a:xfrm>
              <a:off x="8058982" y="3140969"/>
              <a:ext cx="3401724" cy="3401724"/>
            </a:xfrm>
            <a:prstGeom prst="rect">
              <a:avLst/>
            </a:prstGeom>
          </p:spPr>
        </p:pic>
        <p:pic>
          <p:nvPicPr>
            <p:cNvPr id="5" name="Picture 4"/>
            <p:cNvPicPr>
              <a:picLocks noChangeAspect="1"/>
            </p:cNvPicPr>
            <p:nvPr/>
          </p:nvPicPr>
          <p:blipFill rotWithShape="1">
            <a:blip r:embed="rId6">
              <a:extLst>
                <a:ext uri="{BEBA8EAE-BF5A-486C-A8C5-ECC9F3942E4B}">
                  <a14:imgProps xmlns:a14="http://schemas.microsoft.com/office/drawing/2010/main">
                    <a14:imgLayer r:embed="rId7">
                      <a14:imgEffect>
                        <a14:backgroundRemoval t="0" b="99308" l="0" r="100000">
                          <a14:foregroundMark x1="50148" y1="32146" x2="50148" y2="32146"/>
                          <a14:foregroundMark x1="66766" y1="40455" x2="66766" y2="40455"/>
                          <a14:foregroundMark x1="77349" y1="58556" x2="77349" y2="58556"/>
                          <a14:foregroundMark x1="49456" y1="72107" x2="49456" y2="72107"/>
                          <a14:foregroundMark x1="23739" y1="57765" x2="23739" y2="57765"/>
                          <a14:foregroundMark x1="32047" y1="41147" x2="32047" y2="41147"/>
                        </a14:backgroundRemoval>
                      </a14:imgEffect>
                    </a14:imgLayer>
                  </a14:imgProps>
                </a:ext>
              </a:extLst>
            </a:blip>
            <a:srcRect l="10185" t="18555" r="11320" b="24085"/>
            <a:stretch>
              <a:fillRect/>
            </a:stretch>
          </p:blipFill>
          <p:spPr>
            <a:xfrm>
              <a:off x="8800472" y="2749345"/>
              <a:ext cx="1558977" cy="113925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34286" y="2206460"/>
            <a:ext cx="7210269" cy="707886"/>
          </a:xfrm>
          <a:prstGeom prst="rect">
            <a:avLst/>
          </a:prstGeom>
          <a:noFill/>
        </p:spPr>
        <p:txBody>
          <a:bodyPr wrap="square" rtlCol="0">
            <a:spAutoFit/>
          </a:bodyPr>
          <a:lstStyle/>
          <a:p>
            <a:pPr algn="ctr"/>
            <a:r>
              <a:rPr lang="en-US" sz="4000" dirty="0"/>
              <a:t>INSTANT MEDICAL SUPPORT</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21250" y1="63571" x2="21250" y2="63571"/>
                        <a14:foregroundMark x1="21250" y1="63571" x2="21250" y2="63571"/>
                        <a14:foregroundMark x1="14750" y1="72143" x2="21500" y2="60000"/>
                        <a14:foregroundMark x1="13500" y1="80000" x2="13250" y2="68571"/>
                        <a14:foregroundMark x1="35750" y1="7500" x2="39250" y2="7857"/>
                        <a14:backgroundMark x1="26750" y1="91786" x2="26750" y2="91786"/>
                        <a14:backgroundMark x1="26750" y1="91786" x2="26750" y2="91786"/>
                        <a14:backgroundMark x1="26750" y1="91786" x2="10500" y2="86071"/>
                        <a14:backgroundMark x1="35250" y1="91071" x2="37250" y2="92857"/>
                        <a14:backgroundMark x1="38250" y1="93571" x2="63250" y2="99286"/>
                      </a14:backgroundRemoval>
                    </a14:imgEffect>
                  </a14:imgLayer>
                </a14:imgProps>
              </a:ext>
            </a:extLst>
          </a:blip>
          <a:srcRect l="10012" t="2181" r="10412" b="8094"/>
          <a:stretch>
            <a:fillRect/>
          </a:stretch>
        </p:blipFill>
        <p:spPr>
          <a:xfrm>
            <a:off x="7674964" y="3252866"/>
            <a:ext cx="3912433" cy="3087974"/>
          </a:xfrm>
          <a:prstGeom prst="rect">
            <a:avLst/>
          </a:prstGeom>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4800" b="99400" l="0" r="100000"/>
                    </a14:imgEffect>
                  </a14:imgLayer>
                </a14:imgProps>
              </a:ext>
            </a:extLst>
          </a:blip>
          <a:stretch>
            <a:fillRect/>
          </a:stretch>
        </p:blipFill>
        <p:spPr>
          <a:xfrm>
            <a:off x="-1" y="-14069"/>
            <a:ext cx="4916557" cy="4916557"/>
          </a:xfrm>
          <a:prstGeom prst="rect">
            <a:avLst/>
          </a:prstGeom>
        </p:spPr>
      </p:pic>
      <p:pic>
        <p:nvPicPr>
          <p:cNvPr id="6" name="Picture 5">
            <a:extLst>
              <a:ext uri="{FF2B5EF4-FFF2-40B4-BE49-F238E27FC236}">
                <a16:creationId xmlns:a16="http://schemas.microsoft.com/office/drawing/2014/main" id="{0015D54A-D365-49FC-92CF-6509F8166CB7}"/>
              </a:ext>
            </a:extLst>
          </p:cNvPr>
          <p:cNvPicPr>
            <a:picLocks noChangeAspect="1"/>
          </p:cNvPicPr>
          <p:nvPr/>
        </p:nvPicPr>
        <p:blipFill>
          <a:blip r:embed="rId6"/>
          <a:stretch>
            <a:fillRect/>
          </a:stretch>
        </p:blipFill>
        <p:spPr>
          <a:xfrm>
            <a:off x="9536802" y="167866"/>
            <a:ext cx="1393371" cy="1741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4" presetClass="path" presetSubtype="0" accel="50000" decel="50000" fill="hold" nodeType="withEffect">
                                  <p:stCondLst>
                                    <p:cond delay="0"/>
                                  </p:stCondLst>
                                  <p:childTnLst>
                                    <p:animMotion origin="layout" path="M 2.91667E-6 3.33333E-6 L -0.17253 -0.04005 C -0.20847 -0.04908 -0.26198 -0.05394 -0.31862 -0.05394 C -0.38282 -0.05394 -0.43425 -0.04908 -0.47019 -0.04005 L -0.64219 3.33333E-6 " pathEditMode="relative" rAng="0" ptsTypes="AAAAA">
                                      <p:cBhvr>
                                        <p:cTn id="6" dur="2000" fill="hold"/>
                                        <p:tgtEl>
                                          <p:spTgt spid="6"/>
                                        </p:tgtEl>
                                        <p:attrNameLst>
                                          <p:attrName>ppt_x</p:attrName>
                                          <p:attrName>ppt_y</p:attrName>
                                        </p:attrNameLst>
                                      </p:cBhvr>
                                      <p:rCtr x="-32109" y="-2708"/>
                                    </p:animMotion>
                                  </p:childTnLst>
                                </p:cTn>
                              </p:par>
                              <p:par>
                                <p:cTn id="7" presetID="10" presetClass="exit" presetSubtype="0" fill="hold" nodeType="withEffect">
                                  <p:stCondLst>
                                    <p:cond delay="19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36" presetClass="path" presetSubtype="0" accel="50000" decel="50000" fill="hold" nodeType="withEffect">
                                  <p:stCondLst>
                                    <p:cond delay="1900"/>
                                  </p:stCondLst>
                                  <p:childTnLst>
                                    <p:animMotion origin="layout" path="M -2.5E-6 -3.33333E-6 L -2.5E-6 0.12454 C -2.5E-6 0.18033 0.09623 0.24931 0.17448 0.24931 L 0.34922 0.24931 " pathEditMode="relative" rAng="0" ptsTypes="AAAA">
                                      <p:cBhvr>
                                        <p:cTn id="11" dur="2000" fill="hold"/>
                                        <p:tgtEl>
                                          <p:spTgt spid="2"/>
                                        </p:tgtEl>
                                        <p:attrNameLst>
                                          <p:attrName>ppt_x</p:attrName>
                                          <p:attrName>ppt_y</p:attrName>
                                        </p:attrNameLst>
                                      </p:cBhvr>
                                      <p:rCtr x="17461"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B4D32-ED77-4734-A0C1-8C887B34EB09}"/>
              </a:ext>
            </a:extLst>
          </p:cNvPr>
          <p:cNvPicPr>
            <a:picLocks noChangeAspect="1"/>
          </p:cNvPicPr>
          <p:nvPr/>
        </p:nvPicPr>
        <p:blipFill rotWithShape="1">
          <a:blip r:embed="rId2"/>
          <a:srcRect l="-75" t="-536" r="554" b="28413"/>
          <a:stretch/>
        </p:blipFill>
        <p:spPr>
          <a:xfrm>
            <a:off x="419722" y="0"/>
            <a:ext cx="4166791" cy="5592952"/>
          </a:xfrm>
          <a:prstGeom prst="rect">
            <a:avLst/>
          </a:prstGeom>
        </p:spPr>
      </p:pic>
      <p:pic>
        <p:nvPicPr>
          <p:cNvPr id="5" name="Picture 4">
            <a:extLst>
              <a:ext uri="{FF2B5EF4-FFF2-40B4-BE49-F238E27FC236}">
                <a16:creationId xmlns:a16="http://schemas.microsoft.com/office/drawing/2014/main" id="{F4CDE3EB-5420-402E-9B1A-01F9F1279A31}"/>
              </a:ext>
            </a:extLst>
          </p:cNvPr>
          <p:cNvPicPr>
            <a:picLocks noChangeAspect="1"/>
          </p:cNvPicPr>
          <p:nvPr/>
        </p:nvPicPr>
        <p:blipFill rotWithShape="1">
          <a:blip r:embed="rId3"/>
          <a:srcRect t="-1453" b="12657"/>
          <a:stretch/>
        </p:blipFill>
        <p:spPr>
          <a:xfrm>
            <a:off x="7257143" y="0"/>
            <a:ext cx="3943095" cy="5592952"/>
          </a:xfrm>
          <a:prstGeom prst="rect">
            <a:avLst/>
          </a:prstGeom>
        </p:spPr>
      </p:pic>
    </p:spTree>
    <p:extLst>
      <p:ext uri="{BB962C8B-B14F-4D97-AF65-F5344CB8AC3E}">
        <p14:creationId xmlns:p14="http://schemas.microsoft.com/office/powerpoint/2010/main" val="38533480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7C3546-BB6C-4F49-9651-9EC377FF702E}"/>
              </a:ext>
            </a:extLst>
          </p:cNvPr>
          <p:cNvPicPr>
            <a:picLocks noChangeAspect="1"/>
          </p:cNvPicPr>
          <p:nvPr/>
        </p:nvPicPr>
        <p:blipFill>
          <a:blip r:embed="rId2"/>
          <a:stretch>
            <a:fillRect/>
          </a:stretch>
        </p:blipFill>
        <p:spPr>
          <a:xfrm>
            <a:off x="-1" y="0"/>
            <a:ext cx="6640213" cy="6858000"/>
          </a:xfrm>
          <a:prstGeom prst="rect">
            <a:avLst/>
          </a:prstGeom>
        </p:spPr>
      </p:pic>
      <p:pic>
        <p:nvPicPr>
          <p:cNvPr id="3" name="Picture 2">
            <a:extLst>
              <a:ext uri="{FF2B5EF4-FFF2-40B4-BE49-F238E27FC236}">
                <a16:creationId xmlns:a16="http://schemas.microsoft.com/office/drawing/2014/main" id="{C218FDC9-C904-4289-884A-34AE7BF22D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7499" y="1674055"/>
            <a:ext cx="4543604" cy="329184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93655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1462" y="1987017"/>
            <a:ext cx="7132821" cy="3046988"/>
          </a:xfrm>
          <a:prstGeom prst="rect">
            <a:avLst/>
          </a:prstGeom>
          <a:noFill/>
        </p:spPr>
        <p:txBody>
          <a:bodyPr wrap="square" rtlCol="0">
            <a:spAutoFit/>
          </a:bodyPr>
          <a:lstStyle/>
          <a:p>
            <a:pPr marL="285750" lvl="0" indent="-285750">
              <a:buFont typeface="Arial" panose="020B0604020202020204" pitchFamily="34" charset="0"/>
              <a:buChar char="•"/>
            </a:pPr>
            <a:r>
              <a:rPr lang="en-IN" sz="3200" dirty="0"/>
              <a:t>Will reduce accidents up to a considerable figure.</a:t>
            </a:r>
            <a:endParaRPr lang="en-US" sz="3200" dirty="0"/>
          </a:p>
          <a:p>
            <a:pPr marL="285750" lvl="0" indent="-285750">
              <a:buFont typeface="Arial" panose="020B0604020202020204" pitchFamily="34" charset="0"/>
              <a:buChar char="•"/>
            </a:pPr>
            <a:r>
              <a:rPr lang="en-IN" sz="3200" dirty="0"/>
              <a:t>Will reduce death rates due to road accident to large extent.</a:t>
            </a:r>
            <a:endParaRPr lang="en-US" sz="3200" dirty="0"/>
          </a:p>
          <a:p>
            <a:pPr marL="285750" indent="-285750">
              <a:buFont typeface="Arial" panose="020B0604020202020204" pitchFamily="34" charset="0"/>
              <a:buChar char="•"/>
            </a:pPr>
            <a:r>
              <a:rPr lang="en-IN" sz="3200" dirty="0"/>
              <a:t>Will act as an important reason to wear helmet.</a:t>
            </a:r>
            <a:endParaRPr lang="en-US" sz="3200" dirty="0"/>
          </a:p>
        </p:txBody>
      </p:sp>
      <p:pic>
        <p:nvPicPr>
          <p:cNvPr id="4" name="Picture 3">
            <a:extLst>
              <a:ext uri="{FF2B5EF4-FFF2-40B4-BE49-F238E27FC236}">
                <a16:creationId xmlns:a16="http://schemas.microsoft.com/office/drawing/2014/main" id="{BC650B1F-D342-4DC0-8875-716F83906FAF}"/>
              </a:ext>
            </a:extLst>
          </p:cNvPr>
          <p:cNvPicPr>
            <a:picLocks noChangeAspect="1"/>
          </p:cNvPicPr>
          <p:nvPr/>
        </p:nvPicPr>
        <p:blipFill>
          <a:blip r:embed="rId2"/>
          <a:stretch>
            <a:fillRect/>
          </a:stretch>
        </p:blipFill>
        <p:spPr>
          <a:xfrm>
            <a:off x="7792030" y="2397708"/>
            <a:ext cx="3372787" cy="2594938"/>
          </a:xfrm>
          <a:prstGeom prst="rect">
            <a:avLst/>
          </a:prstGeom>
        </p:spPr>
      </p:pic>
      <p:sp>
        <p:nvSpPr>
          <p:cNvPr id="5" name="TextBox 4">
            <a:extLst>
              <a:ext uri="{FF2B5EF4-FFF2-40B4-BE49-F238E27FC236}">
                <a16:creationId xmlns:a16="http://schemas.microsoft.com/office/drawing/2014/main" id="{A75C0C2B-26B9-4197-93B0-85AF0C9A9B3B}"/>
              </a:ext>
            </a:extLst>
          </p:cNvPr>
          <p:cNvSpPr txBox="1"/>
          <p:nvPr/>
        </p:nvSpPr>
        <p:spPr>
          <a:xfrm>
            <a:off x="564630" y="269281"/>
            <a:ext cx="5531370" cy="1446550"/>
          </a:xfrm>
          <a:prstGeom prst="rect">
            <a:avLst/>
          </a:prstGeom>
          <a:noFill/>
        </p:spPr>
        <p:txBody>
          <a:bodyPr wrap="square" rtlCol="0">
            <a:spAutoFit/>
          </a:bodyPr>
          <a:lstStyle/>
          <a:p>
            <a:pPr algn="ctr"/>
            <a:r>
              <a:rPr lang="en-US" sz="4400" dirty="0"/>
              <a:t>SIGNIFICANCE OF THIS RESEARCH AND PROJECT:</a:t>
            </a:r>
          </a:p>
        </p:txBody>
      </p:sp>
    </p:spTree>
    <p:extLst>
      <p:ext uri="{BB962C8B-B14F-4D97-AF65-F5344CB8AC3E}">
        <p14:creationId xmlns:p14="http://schemas.microsoft.com/office/powerpoint/2010/main" val="1206181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2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13ECB6-4390-429B-8BAD-C7382A187317}"/>
              </a:ext>
            </a:extLst>
          </p:cNvPr>
          <p:cNvPicPr>
            <a:picLocks noChangeAspect="1"/>
          </p:cNvPicPr>
          <p:nvPr/>
        </p:nvPicPr>
        <p:blipFill rotWithShape="1">
          <a:blip r:embed="rId2"/>
          <a:srcRect l="3043" t="21629" r="3587" b="15539"/>
          <a:stretch/>
        </p:blipFill>
        <p:spPr>
          <a:xfrm>
            <a:off x="167385" y="717453"/>
            <a:ext cx="11383617" cy="4306957"/>
          </a:xfrm>
          <a:prstGeom prst="rect">
            <a:avLst/>
          </a:prstGeom>
        </p:spPr>
      </p:pic>
      <p:sp>
        <p:nvSpPr>
          <p:cNvPr id="3" name="Rectangle 2">
            <a:extLst>
              <a:ext uri="{FF2B5EF4-FFF2-40B4-BE49-F238E27FC236}">
                <a16:creationId xmlns:a16="http://schemas.microsoft.com/office/drawing/2014/main" id="{1B78F15F-3C3B-40F6-AAD5-9F1550342E18}"/>
              </a:ext>
            </a:extLst>
          </p:cNvPr>
          <p:cNvSpPr/>
          <p:nvPr/>
        </p:nvSpPr>
        <p:spPr>
          <a:xfrm>
            <a:off x="541367" y="5713727"/>
            <a:ext cx="10635651" cy="615553"/>
          </a:xfrm>
          <a:prstGeom prst="rect">
            <a:avLst/>
          </a:prstGeom>
        </p:spPr>
        <p:txBody>
          <a:bodyPr wrap="square">
            <a:spAutoFit/>
          </a:bodyPr>
          <a:lstStyle/>
          <a:p>
            <a:r>
              <a:rPr lang="en-IN" sz="1600" b="1" dirty="0">
                <a:latin typeface="Times New Roman" panose="02020603050405020304" pitchFamily="18" charset="0"/>
                <a:cs typeface="Times New Roman" panose="02020603050405020304" pitchFamily="18" charset="0"/>
              </a:rPr>
              <a:t>SOURCE: MINISTRY OF ROAD TRANSPORT AND HIGHWAYS TRANSPORT RESEARCH WING</a:t>
            </a:r>
          </a:p>
          <a:p>
            <a:endParaRPr lang="en-US" dirty="0"/>
          </a:p>
        </p:txBody>
      </p:sp>
    </p:spTree>
    <p:extLst>
      <p:ext uri="{BB962C8B-B14F-4D97-AF65-F5344CB8AC3E}">
        <p14:creationId xmlns:p14="http://schemas.microsoft.com/office/powerpoint/2010/main" val="18728419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86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FF89B8-BD99-48FF-93B4-EBDF83E77C48}"/>
              </a:ext>
            </a:extLst>
          </p:cNvPr>
          <p:cNvSpPr/>
          <p:nvPr/>
        </p:nvSpPr>
        <p:spPr>
          <a:xfrm>
            <a:off x="614856" y="364515"/>
            <a:ext cx="9995338" cy="5272341"/>
          </a:xfrm>
          <a:prstGeom prst="rect">
            <a:avLst/>
          </a:prstGeom>
        </p:spPr>
        <p:txBody>
          <a:bodyPr wrap="square">
            <a:spAutoFit/>
          </a:bodyPr>
          <a:lstStyle/>
          <a:p>
            <a:pPr algn="just">
              <a:lnSpc>
                <a:spcPts val="1175"/>
              </a:lnSpc>
              <a:spcAft>
                <a:spcPts val="800"/>
              </a:spcAft>
            </a:pPr>
            <a:r>
              <a:rPr lang="en-IN" sz="3200" b="1" u="sng" dirty="0">
                <a:latin typeface="Times New Roman" panose="02020603050405020304" pitchFamily="18" charset="0"/>
                <a:ea typeface="Times New Roman" panose="02020603050405020304" pitchFamily="18" charset="0"/>
                <a:cs typeface="Times New Roman" panose="02020603050405020304" pitchFamily="18" charset="0"/>
              </a:rPr>
              <a:t>ABSTRACT: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Every day around the world a fraction of road accidents took place due to the sleep or fatigue condition that ultimately results in deaths due to lack of communication gap between emergency services and the victim. The count of deaths every day in India only, equivalent to a jumbo jet crashing every day   This is the most unnoticeable cause of road accidents that can be solved effectively by an innovative approach by using the smart helmet. The smart helmet is equipped with a sleep detection system based upon the eye blinking monitoring system, that sends the signals to a microcontroller to activate an algorithm to wake up the rider. This ensures the safe recovery of the driver back to consciousness while driving.  The smart helmet works as a standalone device with built-in GPS and GSM technology for communication purposes during the accident. If the helmet is obtaining some break in continuous signals, then it will automatically generate an SOS service alert to the emergency number along with the location. This helmet can save the lives of people to a great extent providing the exact location for the emergency services to reach the victim quickly. Many priceless human lives can be saved by wearing this reasonable cost helmet that would eventually lead to the growth of our developing nation India. (GOI, n.d.)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008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BC9396-A4F6-46F2-8689-9588E194E795}"/>
              </a:ext>
            </a:extLst>
          </p:cNvPr>
          <p:cNvSpPr/>
          <p:nvPr/>
        </p:nvSpPr>
        <p:spPr>
          <a:xfrm>
            <a:off x="409905" y="141096"/>
            <a:ext cx="10342178" cy="5352747"/>
          </a:xfrm>
          <a:prstGeom prst="rect">
            <a:avLst/>
          </a:prstGeom>
        </p:spPr>
        <p:txBody>
          <a:bodyPr wrap="square">
            <a:spAutoFit/>
          </a:bodyPr>
          <a:lstStyle/>
          <a:p>
            <a:pPr marL="342900" marR="0" lvl="0" indent="-342900">
              <a:lnSpc>
                <a:spcPct val="107000"/>
              </a:lnSpc>
              <a:spcBef>
                <a:spcPts val="0"/>
              </a:spcBef>
              <a:spcAft>
                <a:spcPts val="800"/>
              </a:spcAft>
              <a:buFont typeface="+mj-lt"/>
              <a:buAutoNum type="romanUcPeriod"/>
            </a:pPr>
            <a:r>
              <a:rPr lang="en-US" sz="2800" dirty="0">
                <a:latin typeface="Times New Roman" panose="02020603050405020304" pitchFamily="18" charset="0"/>
                <a:ea typeface="Calibri" panose="020F0502020204030204" pitchFamily="34" charset="0"/>
                <a:cs typeface="Times New Roman" panose="02020603050405020304" pitchFamily="18" charset="0"/>
              </a:rPr>
              <a:t>INTRODUCTION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Traveling is an integral part of our day to day life and the means of transportation is developing day by day. But due to negligence of safety, this is causing a large number of accidents leading to death. Road traffic injuries in the last decade range in the top three in the leading causes of deaths in the developing world. Almost 13 lakh people lost their lives due to road accidents. In a survey, we found that from 2005-2016 a total no. of persons injured or killed vary between 5 lakhs to 6 lakhs which is approximate to no. of road accidents. Drowsiness while driving is an unwanted cause of road accidents and to solve this problem using modern technology a smart helmet is today’s requirement.(Agarwal, Singh, Singh, &amp;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Sahani</a:t>
            </a:r>
            <a:r>
              <a:rPr lang="en-IN" sz="2000" dirty="0">
                <a:latin typeface="Times New Roman" panose="02020603050405020304" pitchFamily="18" charset="0"/>
                <a:ea typeface="Calibri" panose="020F0502020204030204" pitchFamily="34" charset="0"/>
                <a:cs typeface="Times New Roman" panose="02020603050405020304" pitchFamily="18" charset="0"/>
              </a:rPr>
              <a:t>, 2015)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That smart helmet will contain an eye blinking monitoring system along with an Arduino Uno microcontroller to take the right decision at the right time to detect the drowsiness of the rider and to make the rider conscious. In the scenario of an accident, an SOS alert SMS will be generated collaborated with the GPS coordinates of the rider location and send via GSM to an emergency contact who can access the location on Google Maps on the browser to provide early access of the emergency services to the casualty.(</a:t>
            </a:r>
            <a:r>
              <a:rPr lang="en-IN" sz="2000" dirty="0" err="1">
                <a:latin typeface="Times New Roman" panose="02020603050405020304" pitchFamily="18" charset="0"/>
                <a:ea typeface="Calibri" panose="020F0502020204030204" pitchFamily="34" charset="0"/>
                <a:cs typeface="Times New Roman" panose="02020603050405020304" pitchFamily="18" charset="0"/>
              </a:rPr>
              <a:t>Satria</a:t>
            </a:r>
            <a:r>
              <a:rPr lang="en-IN" sz="2000" dirty="0">
                <a:latin typeface="Times New Roman" panose="02020603050405020304" pitchFamily="18" charset="0"/>
                <a:ea typeface="Calibri" panose="020F0502020204030204" pitchFamily="34" charset="0"/>
                <a:cs typeface="Times New Roman" panose="02020603050405020304" pitchFamily="18" charset="0"/>
              </a:rPr>
              <a:t>, Yana, </a:t>
            </a:r>
            <a:r>
              <a:rPr lang="en-IN" sz="2000" dirty="0" err="1">
                <a:latin typeface="Times New Roman" panose="02020603050405020304" pitchFamily="18" charset="0"/>
                <a:ea typeface="Calibri" panose="020F0502020204030204" pitchFamily="34" charset="0"/>
                <a:cs typeface="Times New Roman" panose="02020603050405020304" pitchFamily="18" charset="0"/>
              </a:rPr>
              <a:t>Munadi</a:t>
            </a:r>
            <a:r>
              <a:rPr lang="en-IN" sz="2000" dirty="0">
                <a:latin typeface="Times New Roman" panose="02020603050405020304" pitchFamily="18" charset="0"/>
                <a:ea typeface="Calibri" panose="020F0502020204030204" pitchFamily="34" charset="0"/>
                <a:cs typeface="Times New Roman" panose="02020603050405020304" pitchFamily="18" charset="0"/>
              </a:rPr>
              <a:t>, &amp;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Syahreza</a:t>
            </a:r>
            <a:r>
              <a:rPr lang="en-IN" sz="2000" dirty="0">
                <a:latin typeface="Times New Roman" panose="02020603050405020304" pitchFamily="18" charset="0"/>
                <a:ea typeface="Calibri" panose="020F0502020204030204" pitchFamily="34" charset="0"/>
                <a:cs typeface="Times New Roman" panose="02020603050405020304" pitchFamily="18" charset="0"/>
              </a:rPr>
              <a:t>, 2017)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3329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55CAE-2F4D-40E5-B19B-0BAEE1352352}"/>
              </a:ext>
            </a:extLst>
          </p:cNvPr>
          <p:cNvSpPr/>
          <p:nvPr/>
        </p:nvSpPr>
        <p:spPr>
          <a:xfrm>
            <a:off x="688842" y="557405"/>
            <a:ext cx="2856216" cy="1200329"/>
          </a:xfrm>
          <a:prstGeom prst="rect">
            <a:avLst/>
          </a:prstGeom>
        </p:spPr>
        <p:txBody>
          <a:bodyPr wrap="square">
            <a:spAutoFit/>
          </a:bodyPr>
          <a:lstStyle/>
          <a:p>
            <a:r>
              <a:rPr lang="en-IN" sz="5400" b="1" dirty="0">
                <a:latin typeface="Times New Roman" panose="02020603050405020304" pitchFamily="18" charset="0"/>
                <a:cs typeface="Times New Roman" panose="02020603050405020304" pitchFamily="18" charset="0"/>
              </a:rPr>
              <a:t>Content:</a:t>
            </a:r>
          </a:p>
          <a:p>
            <a:endParaRPr lang="en-US" dirty="0"/>
          </a:p>
        </p:txBody>
      </p:sp>
      <p:sp>
        <p:nvSpPr>
          <p:cNvPr id="4" name="TextBox 3">
            <a:extLst>
              <a:ext uri="{FF2B5EF4-FFF2-40B4-BE49-F238E27FC236}">
                <a16:creationId xmlns:a16="http://schemas.microsoft.com/office/drawing/2014/main" id="{3E3F6426-93F7-40F1-9E4F-A4ACC824B74A}"/>
              </a:ext>
            </a:extLst>
          </p:cNvPr>
          <p:cNvSpPr txBox="1"/>
          <p:nvPr/>
        </p:nvSpPr>
        <p:spPr>
          <a:xfrm>
            <a:off x="3221399" y="1549191"/>
            <a:ext cx="4433714" cy="3385542"/>
          </a:xfrm>
          <a:prstGeom prst="rect">
            <a:avLst/>
          </a:prstGeom>
          <a:noFill/>
        </p:spPr>
        <p:txBody>
          <a:bodyPr wrap="none" rtlCol="0">
            <a:spAutoFit/>
          </a:bodyPr>
          <a:lstStyle/>
          <a:p>
            <a:r>
              <a:rPr lang="en-US" sz="2800" dirty="0"/>
              <a:t>1. ABSTRACT</a:t>
            </a:r>
          </a:p>
          <a:p>
            <a:r>
              <a:rPr lang="en-US" sz="2800" dirty="0"/>
              <a:t>2. INTRODUCTION</a:t>
            </a:r>
          </a:p>
          <a:p>
            <a:r>
              <a:rPr lang="en-US" sz="2800" dirty="0"/>
              <a:t>3. EXISTING APPROACHES</a:t>
            </a:r>
          </a:p>
          <a:p>
            <a:r>
              <a:rPr lang="en-US" sz="2800" dirty="0"/>
              <a:t>4. PROPOSED IMPLEMENTATION</a:t>
            </a:r>
          </a:p>
          <a:p>
            <a:pPr lvl="0"/>
            <a:r>
              <a:rPr lang="en-US" sz="2800" dirty="0"/>
              <a:t>5. HARDWARE USED </a:t>
            </a:r>
          </a:p>
          <a:p>
            <a:r>
              <a:rPr lang="en-US" sz="2800" dirty="0"/>
              <a:t>6. RESULT AND DISCUSSION</a:t>
            </a:r>
          </a:p>
          <a:p>
            <a:r>
              <a:rPr lang="en-US" sz="2800" dirty="0"/>
              <a:t>7. CONCLUSION</a:t>
            </a:r>
          </a:p>
          <a:p>
            <a:endParaRPr lang="en-US" dirty="0"/>
          </a:p>
        </p:txBody>
      </p:sp>
    </p:spTree>
    <p:extLst>
      <p:ext uri="{BB962C8B-B14F-4D97-AF65-F5344CB8AC3E}">
        <p14:creationId xmlns:p14="http://schemas.microsoft.com/office/powerpoint/2010/main" val="3661099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63D24866-6E9D-4641-AEA4-84ACDDA8C389}"/>
              </a:ext>
            </a:extLst>
          </p:cNvPr>
          <p:cNvPicPr>
            <a:picLocks noChangeAspect="1"/>
          </p:cNvPicPr>
          <p:nvPr/>
        </p:nvPicPr>
        <p:blipFill>
          <a:blip r:embed="rId3"/>
          <a:stretch>
            <a:fillRect/>
          </a:stretch>
        </p:blipFill>
        <p:spPr>
          <a:xfrm>
            <a:off x="0" y="802770"/>
            <a:ext cx="12193212" cy="4585156"/>
          </a:xfrm>
          <a:prstGeom prst="rect">
            <a:avLst/>
          </a:prstGeom>
        </p:spPr>
      </p:pic>
    </p:spTree>
    <p:extLst>
      <p:ext uri="{BB962C8B-B14F-4D97-AF65-F5344CB8AC3E}">
        <p14:creationId xmlns:p14="http://schemas.microsoft.com/office/powerpoint/2010/main" val="1602829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D428A6-3B7E-4697-84F6-BECE8390DC8A}"/>
              </a:ext>
            </a:extLst>
          </p:cNvPr>
          <p:cNvSpPr/>
          <p:nvPr/>
        </p:nvSpPr>
        <p:spPr>
          <a:xfrm>
            <a:off x="463167" y="501644"/>
            <a:ext cx="645053" cy="3701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 </a:t>
            </a:r>
            <a:r>
              <a:rPr lang="en-US" sz="2400" dirty="0">
                <a:solidFill>
                  <a:schemeClr val="tx1"/>
                </a:solidFill>
              </a:rPr>
              <a:t>:</a:t>
            </a:r>
            <a:endParaRPr lang="en-US" sz="2000" dirty="0">
              <a:solidFill>
                <a:schemeClr val="tx1"/>
              </a:solidFill>
            </a:endParaRPr>
          </a:p>
        </p:txBody>
      </p:sp>
      <p:pic>
        <p:nvPicPr>
          <p:cNvPr id="4" name="Picture 3">
            <a:extLst>
              <a:ext uri="{FF2B5EF4-FFF2-40B4-BE49-F238E27FC236}">
                <a16:creationId xmlns:a16="http://schemas.microsoft.com/office/drawing/2014/main" id="{3CF8033B-5D23-4135-9227-57E587AAF999}"/>
              </a:ext>
            </a:extLst>
          </p:cNvPr>
          <p:cNvPicPr>
            <a:picLocks noChangeAspect="1"/>
          </p:cNvPicPr>
          <p:nvPr/>
        </p:nvPicPr>
        <p:blipFill rotWithShape="1">
          <a:blip r:embed="rId2"/>
          <a:srcRect l="-1" r="39" b="58949"/>
          <a:stretch/>
        </p:blipFill>
        <p:spPr>
          <a:xfrm>
            <a:off x="1" y="140675"/>
            <a:ext cx="6217919" cy="3342253"/>
          </a:xfrm>
          <a:prstGeom prst="rect">
            <a:avLst/>
          </a:prstGeom>
        </p:spPr>
      </p:pic>
      <p:pic>
        <p:nvPicPr>
          <p:cNvPr id="6" name="Picture 5">
            <a:extLst>
              <a:ext uri="{FF2B5EF4-FFF2-40B4-BE49-F238E27FC236}">
                <a16:creationId xmlns:a16="http://schemas.microsoft.com/office/drawing/2014/main" id="{43C0F8E1-A504-47C0-990A-8ED4B8BE1201}"/>
              </a:ext>
            </a:extLst>
          </p:cNvPr>
          <p:cNvPicPr>
            <a:picLocks noChangeAspect="1"/>
          </p:cNvPicPr>
          <p:nvPr/>
        </p:nvPicPr>
        <p:blipFill rotWithShape="1">
          <a:blip r:embed="rId2"/>
          <a:srcRect l="-1" t="40410" r="39" b="25807"/>
          <a:stretch/>
        </p:blipFill>
        <p:spPr>
          <a:xfrm>
            <a:off x="4439881" y="3429001"/>
            <a:ext cx="7752119" cy="3429000"/>
          </a:xfrm>
          <a:prstGeom prst="rect">
            <a:avLst/>
          </a:prstGeom>
        </p:spPr>
      </p:pic>
      <p:pic>
        <p:nvPicPr>
          <p:cNvPr id="7" name="Picture 6">
            <a:extLst>
              <a:ext uri="{FF2B5EF4-FFF2-40B4-BE49-F238E27FC236}">
                <a16:creationId xmlns:a16="http://schemas.microsoft.com/office/drawing/2014/main" id="{F3221E8A-762F-4CFC-BD57-FAD932A94C86}"/>
              </a:ext>
            </a:extLst>
          </p:cNvPr>
          <p:cNvPicPr>
            <a:picLocks noChangeAspect="1"/>
          </p:cNvPicPr>
          <p:nvPr/>
        </p:nvPicPr>
        <p:blipFill rotWithShape="1">
          <a:blip r:embed="rId2"/>
          <a:srcRect l="24365" t="74011" r="25951" b="6918"/>
          <a:stretch/>
        </p:blipFill>
        <p:spPr>
          <a:xfrm>
            <a:off x="5947688" y="53339"/>
            <a:ext cx="6244311" cy="3137095"/>
          </a:xfrm>
          <a:prstGeom prst="rect">
            <a:avLst/>
          </a:prstGeom>
        </p:spPr>
      </p:pic>
      <p:pic>
        <p:nvPicPr>
          <p:cNvPr id="8" name="Picture 7">
            <a:extLst>
              <a:ext uri="{FF2B5EF4-FFF2-40B4-BE49-F238E27FC236}">
                <a16:creationId xmlns:a16="http://schemas.microsoft.com/office/drawing/2014/main" id="{575E956C-10A9-4E2E-9DB9-28F343F6FDD1}"/>
              </a:ext>
            </a:extLst>
          </p:cNvPr>
          <p:cNvPicPr>
            <a:picLocks noChangeAspect="1"/>
          </p:cNvPicPr>
          <p:nvPr/>
        </p:nvPicPr>
        <p:blipFill rotWithShape="1">
          <a:blip r:embed="rId2"/>
          <a:srcRect l="24365" t="92355" r="25951" b="561"/>
          <a:stretch/>
        </p:blipFill>
        <p:spPr>
          <a:xfrm>
            <a:off x="0" y="5697718"/>
            <a:ext cx="6358597" cy="1160281"/>
          </a:xfrm>
          <a:prstGeom prst="rect">
            <a:avLst/>
          </a:prstGeom>
        </p:spPr>
      </p:pic>
    </p:spTree>
    <p:extLst>
      <p:ext uri="{BB962C8B-B14F-4D97-AF65-F5344CB8AC3E}">
        <p14:creationId xmlns:p14="http://schemas.microsoft.com/office/powerpoint/2010/main" val="4156812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65C5B7-DB77-4ABA-B843-637D24585D67}"/>
              </a:ext>
            </a:extLst>
          </p:cNvPr>
          <p:cNvPicPr>
            <a:picLocks noChangeAspect="1"/>
          </p:cNvPicPr>
          <p:nvPr/>
        </p:nvPicPr>
        <p:blipFill>
          <a:blip r:embed="rId2"/>
          <a:stretch>
            <a:fillRect/>
          </a:stretch>
        </p:blipFill>
        <p:spPr>
          <a:xfrm>
            <a:off x="0" y="379828"/>
            <a:ext cx="4811151" cy="4783015"/>
          </a:xfrm>
          <a:prstGeom prst="rect">
            <a:avLst/>
          </a:prstGeom>
        </p:spPr>
      </p:pic>
      <p:pic>
        <p:nvPicPr>
          <p:cNvPr id="4" name="Picture 3">
            <a:extLst>
              <a:ext uri="{FF2B5EF4-FFF2-40B4-BE49-F238E27FC236}">
                <a16:creationId xmlns:a16="http://schemas.microsoft.com/office/drawing/2014/main" id="{245F66BD-3025-4D29-8C80-A073208AA998}"/>
              </a:ext>
            </a:extLst>
          </p:cNvPr>
          <p:cNvPicPr>
            <a:picLocks noChangeAspect="1"/>
          </p:cNvPicPr>
          <p:nvPr/>
        </p:nvPicPr>
        <p:blipFill>
          <a:blip r:embed="rId3"/>
          <a:stretch>
            <a:fillRect/>
          </a:stretch>
        </p:blipFill>
        <p:spPr>
          <a:xfrm>
            <a:off x="4933072" y="0"/>
            <a:ext cx="7258927" cy="6802652"/>
          </a:xfrm>
          <a:prstGeom prst="rect">
            <a:avLst/>
          </a:prstGeom>
        </p:spPr>
      </p:pic>
    </p:spTree>
    <p:extLst>
      <p:ext uri="{BB962C8B-B14F-4D97-AF65-F5344CB8AC3E}">
        <p14:creationId xmlns:p14="http://schemas.microsoft.com/office/powerpoint/2010/main" val="17880992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8200" y="2008954"/>
            <a:ext cx="6875600" cy="1569660"/>
          </a:xfrm>
          <a:prstGeom prst="rect">
            <a:avLst/>
          </a:prstGeom>
          <a:noFill/>
        </p:spPr>
        <p:txBody>
          <a:bodyPr wrap="none" rtlCol="0">
            <a:spAutoFit/>
          </a:bodyPr>
          <a:lstStyle/>
          <a:p>
            <a:r>
              <a:rPr lang="en-US" sz="9600" dirty="0"/>
              <a:t>THE SOLUTION</a:t>
            </a:r>
            <a:endParaRPr lang="en-US" sz="2800" dirty="0"/>
          </a:p>
        </p:txBody>
      </p:sp>
    </p:spTree>
    <p:extLst>
      <p:ext uri="{BB962C8B-B14F-4D97-AF65-F5344CB8AC3E}">
        <p14:creationId xmlns:p14="http://schemas.microsoft.com/office/powerpoint/2010/main" val="12361839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helmet</a:t>
            </a:r>
          </a:p>
        </p:txBody>
      </p:sp>
      <p:sp>
        <p:nvSpPr>
          <p:cNvPr id="3" name="Subtitle 2"/>
          <p:cNvSpPr>
            <a:spLocks noGrp="1"/>
          </p:cNvSpPr>
          <p:nvPr>
            <p:ph type="subTitle" idx="1"/>
          </p:nvPr>
        </p:nvSpPr>
        <p:spPr/>
        <p:txBody>
          <a:bodyPr/>
          <a:lstStyle/>
          <a:p>
            <a:r>
              <a:rPr lang="en-US" dirty="0"/>
              <a:t>A </a:t>
            </a:r>
            <a:r>
              <a:rPr lang="en-US" dirty="0" err="1"/>
              <a:t>pentronix</a:t>
            </a:r>
            <a:r>
              <a:rPr lang="en-US" dirty="0"/>
              <a:t> product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4"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505B66"/>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505B6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1331</TotalTime>
  <Words>503</Words>
  <Application>Microsoft Office PowerPoint</Application>
  <PresentationFormat>Widescreen</PresentationFormat>
  <Paragraphs>31</Paragraphs>
  <Slides>18</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Impact</vt:lpstr>
      <vt:lpstr>MV Boli</vt:lpstr>
      <vt:lpstr>Times New Roman</vt:lpstr>
      <vt:lpstr>Main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helmet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helmets</dc:title>
  <dc:creator>Shubham Sharma</dc:creator>
  <cp:lastModifiedBy>Shubham Sharma</cp:lastModifiedBy>
  <cp:revision>110</cp:revision>
  <dcterms:created xsi:type="dcterms:W3CDTF">2018-10-16T18:37:00Z</dcterms:created>
  <dcterms:modified xsi:type="dcterms:W3CDTF">2020-02-26T19:27:28Z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1033-10.2.0.7456</vt:lpwstr>
  </property>
</Properties>
</file>